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060848"/>
            <a:ext cx="6264696" cy="439248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Развитие зрительной и слуховой памяти у детей с ОВЗ</a:t>
            </a:r>
            <a:b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(рекомендации для родителей)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54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916832"/>
            <a:ext cx="8712968" cy="4824536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938544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Память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один из основных познавательных процессов. Без достаточного уровня развития памяти невозможно успешное обучение. 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06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3773752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Ограничение объёма запоминаемого материала. </a:t>
            </a:r>
            <a:r>
              <a:rPr lang="ru-RU" sz="20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Это может приводить к трудностям в выполнении заданий, которые требуют запоминания большого количества данных или последовательности. </a:t>
            </a:r>
            <a:br>
              <a:rPr lang="ru-RU" sz="20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Замедленный темп запоминания</a:t>
            </a:r>
            <a:r>
              <a:rPr lang="ru-RU" sz="20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. </a:t>
            </a:r>
            <a:br>
              <a:rPr lang="ru-RU" sz="20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Недостаточная осмысленность и последовательность</a:t>
            </a:r>
            <a:r>
              <a:rPr lang="ru-RU" sz="2000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000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Склонность к механическому бездумному заучиванию материала.</a:t>
            </a:r>
            <a:r>
              <a:rPr lang="ru-RU" sz="20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0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Неточное воспроизведение</a:t>
            </a:r>
            <a:r>
              <a:rPr lang="ru-RU" sz="20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. Например, </a:t>
            </a:r>
            <a:r>
              <a:rPr lang="ru-RU" sz="2000" dirty="0" smtClean="0">
                <a:solidFill>
                  <a:srgbClr val="34343C"/>
                </a:solidFill>
                <a:latin typeface="Times New Roman" pitchFamily="18" charset="0"/>
                <a:cs typeface="Times New Roman" pitchFamily="18" charset="0"/>
              </a:rPr>
              <a:t>при воспроизведении материала они многое пропускают, переставляют местами, часто повторяются, привносят новые элементы. </a:t>
            </a:r>
            <a:r>
              <a:rPr lang="ru-RU" sz="20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Быстрота забывания</a:t>
            </a:r>
            <a:r>
              <a:rPr lang="ru-RU" sz="20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2000" dirty="0">
                <a:solidFill>
                  <a:srgbClr val="333333"/>
                </a:solidFill>
                <a:latin typeface="YS Text"/>
              </a:rPr>
              <a:t/>
            </a:r>
            <a:br>
              <a:rPr lang="ru-RU" sz="2000" dirty="0">
                <a:solidFill>
                  <a:srgbClr val="333333"/>
                </a:solidFill>
                <a:latin typeface="YS Text"/>
              </a:rPr>
            </a:b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ru-RU" sz="4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Особенности памяти детей с ОВЗ</a:t>
            </a:r>
            <a:endParaRPr lang="ru-RU" sz="4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724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!!! Важно учитывать индивидуальные особенности ребенка и постепенно усложнять задания.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развития зрительной и слуховой памяти у детей с ОВЗ используются дидактические игры и упражнения.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844824"/>
            <a:ext cx="5112568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948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Игры на развитие зрительной памяти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2060848"/>
            <a:ext cx="4247327" cy="4608512"/>
          </a:xfrm>
        </p:spPr>
        <p:txBody>
          <a:bodyPr>
            <a:normAutofit/>
          </a:bodyPr>
          <a:lstStyle/>
          <a:p>
            <a:pPr algn="ctr"/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Чего не хватает?</a:t>
            </a:r>
          </a:p>
          <a:p>
            <a:pPr algn="just"/>
            <a:r>
              <a:rPr lang="ru-RU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столе раскладываются любые предметы, игрушки и т.п. (в количестве не больше 7 штук для ребенка 5-6 лет, если ребенок младше, то число предметов должно быть меньше). Ребенку дается 30 секунд, чтобы запомнить, что и где лежит. Затем он отворачивается. Взрослый переставляет предметы, либо что- то убирает совсем или замещает на другой предмет. Ребенок должен определить, что изменилось.</a:t>
            </a:r>
            <a:endParaRPr lang="ru-R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645152" y="2060848"/>
            <a:ext cx="4247328" cy="4608512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Запомни картинку</a:t>
            </a:r>
          </a:p>
          <a:p>
            <a:r>
              <a:rPr lang="ru-RU" sz="21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Предложить ребёнку внимательно посмотреть в течение 50 сек. на картинку и </a:t>
            </a:r>
            <a:r>
              <a:rPr lang="ru-RU" sz="2100" dirty="0" smtClean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постараться запомнить </a:t>
            </a:r>
            <a:r>
              <a:rPr lang="ru-RU" sz="21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детали картинки, затем посмотреть на вторую картинку и ответить, что изменилось</a:t>
            </a:r>
            <a:r>
              <a:rPr lang="ru-RU" sz="2100" dirty="0" smtClean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Повтори за мной</a:t>
            </a:r>
          </a:p>
          <a:p>
            <a:pPr algn="just"/>
            <a:r>
              <a:rPr lang="ru-RU" sz="2100" dirty="0">
                <a:solidFill>
                  <a:srgbClr val="000000"/>
                </a:solidFill>
                <a:latin typeface="Times New Roman"/>
              </a:rPr>
              <a:t>Ребенку выдают одинаковое количество счетных палочек, цветных соломинок. </a:t>
            </a:r>
            <a:r>
              <a:rPr lang="ru-RU" sz="2100" dirty="0" smtClean="0">
                <a:solidFill>
                  <a:srgbClr val="000000"/>
                </a:solidFill>
                <a:latin typeface="Times New Roman"/>
              </a:rPr>
              <a:t> Родитель </a:t>
            </a:r>
            <a:r>
              <a:rPr lang="ru-RU" sz="2100" dirty="0">
                <a:solidFill>
                  <a:srgbClr val="000000"/>
                </a:solidFill>
                <a:latin typeface="Times New Roman"/>
              </a:rPr>
              <a:t>выступает в роли ведущего – он выкладывает из палочек произвольную композицию. </a:t>
            </a:r>
            <a:r>
              <a:rPr lang="ru-RU" sz="2100" dirty="0" smtClean="0">
                <a:solidFill>
                  <a:srgbClr val="000000"/>
                </a:solidFill>
                <a:latin typeface="Times New Roman"/>
              </a:rPr>
              <a:t>Ребенок запоминает </a:t>
            </a:r>
            <a:r>
              <a:rPr lang="ru-RU" sz="2100" dirty="0">
                <a:solidFill>
                  <a:srgbClr val="000000"/>
                </a:solidFill>
                <a:latin typeface="Times New Roman"/>
              </a:rPr>
              <a:t>композицию. Затем </a:t>
            </a:r>
            <a:r>
              <a:rPr lang="ru-RU" sz="2100" dirty="0" smtClean="0">
                <a:solidFill>
                  <a:srgbClr val="000000"/>
                </a:solidFill>
                <a:latin typeface="Times New Roman"/>
              </a:rPr>
              <a:t>взрослый </a:t>
            </a:r>
            <a:r>
              <a:rPr lang="ru-RU" sz="2100" dirty="0">
                <a:solidFill>
                  <a:srgbClr val="000000"/>
                </a:solidFill>
                <a:latin typeface="Times New Roman"/>
              </a:rPr>
              <a:t>закрывает листом композицию и предлагает </a:t>
            </a:r>
            <a:r>
              <a:rPr lang="ru-RU" sz="2100" dirty="0" smtClean="0">
                <a:solidFill>
                  <a:srgbClr val="000000"/>
                </a:solidFill>
                <a:latin typeface="Times New Roman"/>
              </a:rPr>
              <a:t>ребенку </a:t>
            </a:r>
            <a:r>
              <a:rPr lang="ru-RU" sz="2100" dirty="0">
                <a:solidFill>
                  <a:srgbClr val="000000"/>
                </a:solidFill>
                <a:latin typeface="Times New Roman"/>
              </a:rPr>
              <a:t>такую же фигуру сложить из своих палочек.</a:t>
            </a: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671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700808"/>
            <a:ext cx="8712968" cy="515719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512168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Игра «Фотообъектив»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34343C"/>
                </a:solidFill>
                <a:latin typeface="Times New Roman" pitchFamily="18" charset="0"/>
                <a:cs typeface="Times New Roman" pitchFamily="18" charset="0"/>
              </a:rPr>
              <a:t>Ребенку предлагают несколько секунд посмотреть на что-либо (предмет, картинку, человека), мысленно сфотографировав это, после чего описать все детали, которые удалось запомнить</a:t>
            </a:r>
            <a:r>
              <a:rPr lang="ru-RU" sz="2400" dirty="0">
                <a:solidFill>
                  <a:srgbClr val="34343C"/>
                </a:solidFill>
                <a:latin typeface="YS Text"/>
              </a:rPr>
              <a:t/>
            </a:r>
            <a:br>
              <a:rPr lang="ru-RU" sz="2400" dirty="0">
                <a:solidFill>
                  <a:srgbClr val="34343C"/>
                </a:solidFill>
                <a:latin typeface="YS Text"/>
              </a:rPr>
            </a:br>
            <a:r>
              <a:rPr lang="ru-RU" sz="2400" dirty="0">
                <a:solidFill>
                  <a:srgbClr val="34343C"/>
                </a:solidFill>
                <a:latin typeface="YS Text"/>
              </a:rPr>
              <a:t/>
            </a:r>
            <a:br>
              <a:rPr lang="ru-RU" sz="2400" dirty="0">
                <a:solidFill>
                  <a:srgbClr val="34343C"/>
                </a:solidFill>
                <a:latin typeface="YS Text"/>
              </a:rPr>
            </a:b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0770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Игры на развитие слуховой памяти</a:t>
            </a:r>
            <a:endParaRPr lang="ru-RU" sz="4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700808"/>
            <a:ext cx="4247327" cy="4968552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Чудесные слова</a:t>
            </a:r>
          </a:p>
          <a:p>
            <a:pPr marL="0" indent="0" algn="just">
              <a:buNone/>
            </a:pP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Предложите ребёнку запомнить несколько пар слов (начать можно с 2-4). Например, вы называете такие пары слов, которые имеют смысловые связи: собака-кость, чашка- чайник, гвоздь-молоток, и попросите ребёнка запомнить вторые слова из каждой пары. Затем называйте первое слово пары, а ребёнок должен вспомнить и назвать второе слово.</a:t>
            </a:r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Волшебные звуки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0D0D0D"/>
                </a:solidFill>
                <a:latin typeface="Times New Roman"/>
              </a:rPr>
              <a:t>Взрослый в игровой форме </a:t>
            </a:r>
            <a:r>
              <a:rPr lang="ru-RU" sz="1800" dirty="0" smtClean="0">
                <a:solidFill>
                  <a:srgbClr val="0D0D0D"/>
                </a:solidFill>
                <a:latin typeface="Times New Roman"/>
              </a:rPr>
              <a:t> </a:t>
            </a:r>
            <a:r>
              <a:rPr lang="ru-RU" sz="1800" dirty="0">
                <a:solidFill>
                  <a:srgbClr val="0D0D0D"/>
                </a:solidFill>
                <a:latin typeface="Times New Roman"/>
              </a:rPr>
              <a:t>предлагает </a:t>
            </a:r>
            <a:r>
              <a:rPr lang="ru-RU" sz="1800" dirty="0" smtClean="0">
                <a:solidFill>
                  <a:srgbClr val="0D0D0D"/>
                </a:solidFill>
                <a:latin typeface="Times New Roman"/>
              </a:rPr>
              <a:t>ребенку </a:t>
            </a:r>
            <a:r>
              <a:rPr lang="ru-RU" sz="1800" dirty="0">
                <a:solidFill>
                  <a:srgbClr val="0D0D0D"/>
                </a:solidFill>
                <a:latin typeface="Times New Roman"/>
              </a:rPr>
              <a:t>прослушать цепочки звуков, а затем повторить их.</a:t>
            </a:r>
            <a:endParaRPr lang="ru-RU" sz="1400" dirty="0">
              <a:solidFill>
                <a:srgbClr val="000000"/>
              </a:solidFill>
              <a:latin typeface="Calibri"/>
            </a:endParaRPr>
          </a:p>
          <a:p>
            <a:pPr marL="0" indent="0">
              <a:buNone/>
            </a:pPr>
            <a:r>
              <a:rPr lang="ru-RU" sz="1800" dirty="0" smtClean="0">
                <a:solidFill>
                  <a:srgbClr val="0D0D0D"/>
                </a:solidFill>
                <a:latin typeface="Times New Roman"/>
              </a:rPr>
              <a:t>Например, взрослый произносит: </a:t>
            </a:r>
            <a:r>
              <a:rPr lang="ru-RU" sz="1800" dirty="0">
                <a:solidFill>
                  <a:srgbClr val="0D0D0D"/>
                </a:solidFill>
                <a:latin typeface="Times New Roman"/>
              </a:rPr>
              <a:t>«А-О-И?». Ребёнок с интонацией ответа повторяет цепочку: «А-О-И.»</a:t>
            </a:r>
            <a:endParaRPr lang="ru-RU" sz="1400" dirty="0">
              <a:solidFill>
                <a:srgbClr val="000000"/>
              </a:solidFill>
              <a:latin typeface="Calibri"/>
            </a:endParaRPr>
          </a:p>
          <a:p>
            <a:pPr algn="just"/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645152" y="1700808"/>
            <a:ext cx="4247328" cy="4968552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Мама укладывает в чемодан</a:t>
            </a:r>
          </a:p>
          <a:p>
            <a:pPr marL="0" indent="0" algn="just">
              <a:buNone/>
            </a:pPr>
            <a:r>
              <a:rPr lang="ru-RU" sz="1800" dirty="0" smtClean="0">
                <a:solidFill>
                  <a:srgbClr val="0D0D0D"/>
                </a:solidFill>
                <a:latin typeface="Times New Roman"/>
              </a:rPr>
              <a:t> </a:t>
            </a:r>
            <a:r>
              <a:rPr lang="ru-RU" sz="1800" dirty="0">
                <a:solidFill>
                  <a:srgbClr val="0D0D0D"/>
                </a:solidFill>
                <a:latin typeface="Times New Roman"/>
              </a:rPr>
              <a:t>Взрослый начинает рассказ: «Мама  укладывает в чемодан… расческу», </a:t>
            </a:r>
            <a:r>
              <a:rPr lang="ru-RU" sz="1800" dirty="0" smtClean="0">
                <a:solidFill>
                  <a:srgbClr val="0D0D0D"/>
                </a:solidFill>
                <a:latin typeface="Times New Roman"/>
              </a:rPr>
              <a:t>ребенок </a:t>
            </a:r>
            <a:r>
              <a:rPr lang="ru-RU" sz="1800" dirty="0">
                <a:solidFill>
                  <a:srgbClr val="0D0D0D"/>
                </a:solidFill>
                <a:latin typeface="Times New Roman"/>
              </a:rPr>
              <a:t>должен повторить уже сказанное, добавив следующий предмет: «Мама укладывает в свой чемодан расческу и… тапочки» и т. </a:t>
            </a:r>
            <a:r>
              <a:rPr lang="ru-RU" sz="1800" dirty="0" smtClean="0">
                <a:solidFill>
                  <a:srgbClr val="0D0D0D"/>
                </a:solidFill>
                <a:latin typeface="Times New Roman"/>
              </a:rPr>
              <a:t>д. </a:t>
            </a:r>
            <a:r>
              <a:rPr lang="ru-RU" sz="1800" dirty="0">
                <a:solidFill>
                  <a:srgbClr val="0D0D0D"/>
                </a:solidFill>
                <a:latin typeface="Times New Roman"/>
              </a:rPr>
              <a:t>Игра продолжается до тех пор, пока ряд не становится таким длинным, что его уже нельзя воспроизвести</a:t>
            </a:r>
            <a:r>
              <a:rPr lang="ru-RU" sz="1800" dirty="0" smtClean="0">
                <a:solidFill>
                  <a:srgbClr val="0D0D0D"/>
                </a:solidFill>
                <a:latin typeface="Times New Roman"/>
              </a:rPr>
              <a:t>.</a:t>
            </a:r>
          </a:p>
          <a:p>
            <a:pPr marL="0" indent="0" algn="ctr">
              <a:buNone/>
            </a:pPr>
            <a:r>
              <a:rPr lang="ru-RU" dirty="0" smtClean="0">
                <a:latin typeface="Times New Roman"/>
                <a:cs typeface="Times New Roman" pitchFamily="18" charset="0"/>
              </a:rPr>
              <a:t>Запоминаем скороговорки</a:t>
            </a:r>
          </a:p>
          <a:p>
            <a:pPr marL="0" indent="0" algn="just">
              <a:buNone/>
            </a:pPr>
            <a:r>
              <a:rPr lang="ru-RU" sz="1800" dirty="0">
                <a:solidFill>
                  <a:srgbClr val="0D0D0D"/>
                </a:solidFill>
                <a:latin typeface="Times New Roman"/>
              </a:rPr>
              <a:t>Предложить </a:t>
            </a:r>
            <a:r>
              <a:rPr lang="ru-RU" sz="1800" dirty="0" smtClean="0">
                <a:solidFill>
                  <a:srgbClr val="0D0D0D"/>
                </a:solidFill>
                <a:latin typeface="Times New Roman"/>
              </a:rPr>
              <a:t>ребенку </a:t>
            </a:r>
            <a:r>
              <a:rPr lang="ru-RU" sz="1800" dirty="0">
                <a:solidFill>
                  <a:srgbClr val="0D0D0D"/>
                </a:solidFill>
                <a:latin typeface="Times New Roman"/>
              </a:rPr>
              <a:t>повторить за вами наизусть скороговорки, в которых количество слов увеличивается.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1856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168</TotalTime>
  <Words>352</Words>
  <Application>Microsoft Office PowerPoint</Application>
  <PresentationFormat>Экран (4:3)</PresentationFormat>
  <Paragraphs>30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Волна</vt:lpstr>
      <vt:lpstr>Развитие зрительной и слуховой памяти у детей с ОВЗ (рекомендации для родителей)</vt:lpstr>
      <vt:lpstr>Память – один из основных познавательных процессов. Без достаточного уровня развития памяти невозможно успешное обучение. </vt:lpstr>
      <vt:lpstr>Ограничение объёма запоминаемого материала. Это может приводить к трудностям в выполнении заданий, которые требуют запоминания большого количества данных или последовательности.  Замедленный темп запоминания.  Недостаточная осмысленность и последовательность. Склонность к механическому бездумному заучиванию материала.  Неточное воспроизведение. Например, при воспроизведении материала они многое пропускают, переставляют местами, часто повторяются, привносят новые элементы.  Быстрота забывания.  </vt:lpstr>
      <vt:lpstr>Для развития зрительной и слуховой памяти у детей с ОВЗ используются дидактические игры и упражнения.</vt:lpstr>
      <vt:lpstr>Игры на развитие зрительной памяти</vt:lpstr>
      <vt:lpstr>Игра «Фотообъектив» Ребенку предлагают несколько секунд посмотреть на что-либо (предмет, картинку, человека), мысленно сфотографировав это, после чего описать все детали, которые удалось запомнить  </vt:lpstr>
      <vt:lpstr>Игры на развитие слуховой памяти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памяти у детей с ОВЗ</dc:title>
  <dc:creator>Максим</dc:creator>
  <cp:lastModifiedBy>Максим</cp:lastModifiedBy>
  <cp:revision>11</cp:revision>
  <dcterms:created xsi:type="dcterms:W3CDTF">2025-12-04T08:32:08Z</dcterms:created>
  <dcterms:modified xsi:type="dcterms:W3CDTF">2025-12-04T11:50:26Z</dcterms:modified>
</cp:coreProperties>
</file>