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t>04.12.2025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t>04.12.2025</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t>04.12.2025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04.12.2025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04.12.2025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t>04.12.2025</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04.12.2025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t>04.12.2025</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t>04.12.2025</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t>04.12.2025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656184"/>
          </a:xfrm>
        </p:spPr>
        <p:txBody>
          <a:bodyPr>
            <a:noAutofit/>
          </a:bodyPr>
          <a:lstStyle/>
          <a:p>
            <a:pPr algn="ctr"/>
            <a:r>
              <a:rPr lang="ru-RU" sz="3200" b="1" dirty="0" smtClean="0">
                <a:solidFill>
                  <a:schemeClr val="accent5">
                    <a:lumMod val="50000"/>
                  </a:schemeClr>
                </a:solidFill>
                <a:latin typeface="Times New Roman" pitchFamily="18" charset="0"/>
                <a:cs typeface="Times New Roman" pitchFamily="18" charset="0"/>
              </a:rPr>
              <a:t>Игры и упражнения по преодолению тревожности у детей с ОВЗ</a:t>
            </a:r>
            <a:br>
              <a:rPr lang="ru-RU" sz="3200" b="1" dirty="0" smtClean="0">
                <a:solidFill>
                  <a:schemeClr val="accent5">
                    <a:lumMod val="50000"/>
                  </a:schemeClr>
                </a:solidFill>
                <a:latin typeface="Times New Roman" pitchFamily="18" charset="0"/>
                <a:cs typeface="Times New Roman" pitchFamily="18" charset="0"/>
              </a:rPr>
            </a:br>
            <a:r>
              <a:rPr lang="ru-RU" sz="3200" b="1" dirty="0" smtClean="0">
                <a:solidFill>
                  <a:schemeClr val="accent5">
                    <a:lumMod val="50000"/>
                  </a:schemeClr>
                </a:solidFill>
                <a:latin typeface="Times New Roman" pitchFamily="18" charset="0"/>
                <a:cs typeface="Times New Roman" pitchFamily="18" charset="0"/>
              </a:rPr>
              <a:t>(рекомендации для родителей)</a:t>
            </a:r>
            <a:endParaRPr lang="ru-RU" sz="3200" b="1" dirty="0">
              <a:solidFill>
                <a:schemeClr val="accent5">
                  <a:lumMod val="50000"/>
                </a:schemeClr>
              </a:solidFill>
              <a:latin typeface="Times New Roman" pitchFamily="18" charset="0"/>
              <a:cs typeface="Times New Roman" pitchFamily="18" charset="0"/>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859707"/>
            <a:ext cx="8218488" cy="4622899"/>
          </a:xfrm>
        </p:spPr>
      </p:pic>
    </p:spTree>
    <p:extLst>
      <p:ext uri="{BB962C8B-B14F-4D97-AF65-F5344CB8AC3E}">
        <p14:creationId xmlns:p14="http://schemas.microsoft.com/office/powerpoint/2010/main" val="2283803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22114"/>
          </a:xfrm>
        </p:spPr>
        <p:txBody>
          <a:bodyPr>
            <a:normAutofit/>
          </a:bodyPr>
          <a:lstStyle/>
          <a:p>
            <a:pPr algn="ctr"/>
            <a:r>
              <a:rPr lang="ru-RU" sz="4000" b="1" dirty="0" smtClean="0">
                <a:solidFill>
                  <a:schemeClr val="accent5">
                    <a:lumMod val="50000"/>
                  </a:schemeClr>
                </a:solidFill>
                <a:latin typeface="Times New Roman" pitchFamily="18" charset="0"/>
                <a:cs typeface="Times New Roman" pitchFamily="18" charset="0"/>
              </a:rPr>
              <a:t>Тревожность. Что это?</a:t>
            </a:r>
            <a:endParaRPr lang="ru-RU" sz="4000" b="1" dirty="0">
              <a:solidFill>
                <a:schemeClr val="accent5">
                  <a:lumMod val="50000"/>
                </a:schemeClr>
              </a:solidFill>
              <a:latin typeface="Times New Roman" pitchFamily="18" charset="0"/>
              <a:cs typeface="Times New Roman" pitchFamily="18" charset="0"/>
            </a:endParaRPr>
          </a:p>
        </p:txBody>
      </p:sp>
      <p:sp>
        <p:nvSpPr>
          <p:cNvPr id="3" name="Объект 2"/>
          <p:cNvSpPr>
            <a:spLocks noGrp="1"/>
          </p:cNvSpPr>
          <p:nvPr>
            <p:ph sz="quarter" idx="1"/>
          </p:nvPr>
        </p:nvSpPr>
        <p:spPr/>
        <p:txBody>
          <a:bodyPr/>
          <a:lstStyle/>
          <a:p>
            <a:pPr marL="0" indent="0">
              <a:buNone/>
            </a:pPr>
            <a:r>
              <a:rPr lang="ru-RU" b="1" dirty="0">
                <a:solidFill>
                  <a:srgbClr val="000000"/>
                </a:solidFill>
                <a:latin typeface="Times New Roman" pitchFamily="18" charset="0"/>
                <a:cs typeface="Times New Roman" pitchFamily="18" charset="0"/>
              </a:rPr>
              <a:t>Тревога - </a:t>
            </a:r>
            <a:r>
              <a:rPr lang="ru-RU" dirty="0">
                <a:solidFill>
                  <a:srgbClr val="000000"/>
                </a:solidFill>
                <a:latin typeface="Times New Roman" pitchFamily="18" charset="0"/>
                <a:cs typeface="Times New Roman" pitchFamily="18" charset="0"/>
              </a:rPr>
              <a:t>это эпизодические проявления множества эмоций: беспокойство, страх, волнение.</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b="1" dirty="0">
                <a:solidFill>
                  <a:srgbClr val="000000"/>
                </a:solidFill>
                <a:latin typeface="Times New Roman" pitchFamily="18" charset="0"/>
                <a:cs typeface="Times New Roman" pitchFamily="18" charset="0"/>
              </a:rPr>
              <a:t>Тревожность</a:t>
            </a:r>
            <a:r>
              <a:rPr lang="ru-RU" dirty="0">
                <a:solidFill>
                  <a:srgbClr val="000000"/>
                </a:solidFill>
                <a:latin typeface="Times New Roman" pitchFamily="18" charset="0"/>
                <a:cs typeface="Times New Roman" pitchFamily="18" charset="0"/>
              </a:rPr>
              <a:t> -  это индивидуальная психологическая особенность, заключающаяся в повышенной склонности испытывать беспокойство в самых различных жизненных ситуациях, в том числе и в таких, которые к этому не </a:t>
            </a:r>
            <a:r>
              <a:rPr lang="ru-RU" dirty="0" smtClean="0">
                <a:solidFill>
                  <a:srgbClr val="000000"/>
                </a:solidFill>
                <a:latin typeface="Times New Roman" pitchFamily="18" charset="0"/>
                <a:cs typeface="Times New Roman" pitchFamily="18" charset="0"/>
              </a:rPr>
              <a:t>предрасполагают.</a:t>
            </a:r>
          </a:p>
          <a:p>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4293097"/>
            <a:ext cx="3212976" cy="2304256"/>
          </a:xfrm>
          <a:prstGeom prst="rect">
            <a:avLst/>
          </a:prstGeom>
        </p:spPr>
      </p:pic>
    </p:spTree>
    <p:extLst>
      <p:ext uri="{BB962C8B-B14F-4D97-AF65-F5344CB8AC3E}">
        <p14:creationId xmlns:p14="http://schemas.microsoft.com/office/powerpoint/2010/main" val="2679061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lstStyle/>
          <a:p>
            <a:pPr algn="ctr"/>
            <a:r>
              <a:rPr lang="ru-RU" b="1" dirty="0" smtClean="0">
                <a:solidFill>
                  <a:schemeClr val="accent5">
                    <a:lumMod val="50000"/>
                  </a:schemeClr>
                </a:solidFill>
                <a:latin typeface="Times New Roman" pitchFamily="18" charset="0"/>
                <a:cs typeface="Times New Roman" pitchFamily="18" charset="0"/>
              </a:rPr>
              <a:t>Портрет тревожного ребенка</a:t>
            </a:r>
            <a:endParaRPr lang="ru-RU" b="1" dirty="0">
              <a:solidFill>
                <a:schemeClr val="accent5">
                  <a:lumMod val="50000"/>
                </a:schemeClr>
              </a:solidFill>
              <a:latin typeface="Times New Roman" pitchFamily="18" charset="0"/>
              <a:cs typeface="Times New Roman" pitchFamily="18" charset="0"/>
            </a:endParaRPr>
          </a:p>
        </p:txBody>
      </p:sp>
      <p:sp>
        <p:nvSpPr>
          <p:cNvPr id="3" name="Объект 2"/>
          <p:cNvSpPr>
            <a:spLocks noGrp="1"/>
          </p:cNvSpPr>
          <p:nvPr>
            <p:ph sz="quarter" idx="1"/>
          </p:nvPr>
        </p:nvSpPr>
        <p:spPr>
          <a:xfrm>
            <a:off x="107504" y="1196752"/>
            <a:ext cx="4007296" cy="5544616"/>
          </a:xfrm>
        </p:spPr>
        <p:txBody>
          <a:bodyPr>
            <a:normAutofit/>
          </a:bodyPr>
          <a:lstStyle/>
          <a:p>
            <a:pPr marL="0" indent="0">
              <a:buNone/>
            </a:pPr>
            <a:r>
              <a:rPr lang="ru-RU" sz="1800" b="1" u="sng" dirty="0">
                <a:solidFill>
                  <a:srgbClr val="7030A0"/>
                </a:solidFill>
                <a:latin typeface="Times New Roman" pitchFamily="18" charset="0"/>
                <a:cs typeface="Times New Roman" pitchFamily="18" charset="0"/>
              </a:rPr>
              <a:t>чрезмерное </a:t>
            </a:r>
            <a:r>
              <a:rPr lang="ru-RU" sz="1800" b="1" u="sng" dirty="0" smtClean="0">
                <a:solidFill>
                  <a:srgbClr val="7030A0"/>
                </a:solidFill>
                <a:latin typeface="Times New Roman" pitchFamily="18" charset="0"/>
                <a:cs typeface="Times New Roman" pitchFamily="18" charset="0"/>
              </a:rPr>
              <a:t>беспокойство</a:t>
            </a:r>
            <a:r>
              <a:rPr lang="ru-RU" sz="1800" u="sng" dirty="0" smtClean="0">
                <a:solidFill>
                  <a:srgbClr val="000000"/>
                </a:solidFill>
                <a:latin typeface="Times New Roman" pitchFamily="18" charset="0"/>
                <a:cs typeface="Times New Roman" pitchFamily="18" charset="0"/>
              </a:rPr>
              <a:t>, </a:t>
            </a:r>
            <a:r>
              <a:rPr lang="ru-RU" sz="1800" dirty="0" smtClean="0">
                <a:solidFill>
                  <a:srgbClr val="000000"/>
                </a:solidFill>
                <a:latin typeface="Times New Roman" pitchFamily="18" charset="0"/>
                <a:cs typeface="Times New Roman" pitchFamily="18" charset="0"/>
              </a:rPr>
              <a:t>причём, иногда они боятся не самого события, а его предчувствия;</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b="1" u="sng" dirty="0">
                <a:solidFill>
                  <a:srgbClr val="7030A0"/>
                </a:solidFill>
                <a:latin typeface="Times New Roman" pitchFamily="18" charset="0"/>
                <a:cs typeface="Times New Roman" pitchFamily="18" charset="0"/>
              </a:rPr>
              <a:t>заниженная </a:t>
            </a:r>
            <a:r>
              <a:rPr lang="ru-RU" sz="1800" b="1" u="sng" dirty="0" smtClean="0">
                <a:solidFill>
                  <a:srgbClr val="7030A0"/>
                </a:solidFill>
                <a:latin typeface="Times New Roman" pitchFamily="18" charset="0"/>
                <a:cs typeface="Times New Roman" pitchFamily="18" charset="0"/>
              </a:rPr>
              <a:t>самооценка. </a:t>
            </a:r>
            <a:r>
              <a:rPr lang="ru-RU" sz="1800" dirty="0" smtClean="0">
                <a:solidFill>
                  <a:srgbClr val="000000"/>
                </a:solidFill>
                <a:latin typeface="Times New Roman" pitchFamily="18" charset="0"/>
                <a:cs typeface="Times New Roman" pitchFamily="18" charset="0"/>
              </a:rPr>
              <a:t>Такие дети и впрямь думают, что они хуже других во всём, что они самые некрасивые, неуклюжие и т.д.;</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b="1" u="sng" dirty="0">
                <a:solidFill>
                  <a:srgbClr val="7030A0"/>
                </a:solidFill>
                <a:latin typeface="Times New Roman" pitchFamily="18" charset="0"/>
                <a:cs typeface="Times New Roman" pitchFamily="18" charset="0"/>
              </a:rPr>
              <a:t>чувство </a:t>
            </a:r>
            <a:r>
              <a:rPr lang="ru-RU" sz="1800" b="1" u="sng" dirty="0" smtClean="0">
                <a:solidFill>
                  <a:srgbClr val="7030A0"/>
                </a:solidFill>
                <a:latin typeface="Times New Roman" pitchFamily="18" charset="0"/>
                <a:cs typeface="Times New Roman" pitchFamily="18" charset="0"/>
              </a:rPr>
              <a:t>беспомощности, </a:t>
            </a:r>
            <a:r>
              <a:rPr lang="ru-RU" sz="1800" dirty="0" smtClean="0">
                <a:solidFill>
                  <a:srgbClr val="000000"/>
                </a:solidFill>
                <a:latin typeface="Times New Roman" pitchFamily="18" charset="0"/>
                <a:cs typeface="Times New Roman" pitchFamily="18" charset="0"/>
              </a:rPr>
              <a:t>опасаются играть в новые игры, приступать к новым видам деятельности;</a:t>
            </a:r>
          </a:p>
          <a:p>
            <a:pPr marL="0" indent="0">
              <a:buNone/>
            </a:pPr>
            <a:r>
              <a:rPr lang="ru-RU" sz="1800" b="1" u="sng" dirty="0">
                <a:solidFill>
                  <a:srgbClr val="7030A0"/>
                </a:solidFill>
                <a:latin typeface="Times New Roman" pitchFamily="18" charset="0"/>
                <a:cs typeface="Times New Roman" pitchFamily="18" charset="0"/>
              </a:rPr>
              <a:t>м</a:t>
            </a:r>
            <a:r>
              <a:rPr lang="ru-RU" sz="1800" b="1" u="sng" dirty="0" smtClean="0">
                <a:solidFill>
                  <a:srgbClr val="7030A0"/>
                </a:solidFill>
                <a:latin typeface="Times New Roman" pitchFamily="18" charset="0"/>
                <a:cs typeface="Times New Roman" pitchFamily="18" charset="0"/>
              </a:rPr>
              <a:t>ышечное напряжение;</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b="1" u="sng" dirty="0">
                <a:solidFill>
                  <a:srgbClr val="7030A0"/>
                </a:solidFill>
                <a:latin typeface="Times New Roman" pitchFamily="18" charset="0"/>
                <a:cs typeface="Times New Roman" pitchFamily="18" charset="0"/>
              </a:rPr>
              <a:t>поиск одобрения, поощрения взрослых во </a:t>
            </a:r>
            <a:r>
              <a:rPr lang="ru-RU" sz="1800" b="1" u="sng" dirty="0" smtClean="0">
                <a:solidFill>
                  <a:srgbClr val="7030A0"/>
                </a:solidFill>
                <a:latin typeface="Times New Roman" pitchFamily="18" charset="0"/>
                <a:cs typeface="Times New Roman" pitchFamily="18" charset="0"/>
              </a:rPr>
              <a:t>всём;</a:t>
            </a:r>
            <a:r>
              <a:rPr lang="ru-RU" sz="1800" dirty="0">
                <a:solidFill>
                  <a:srgbClr val="7030A0"/>
                </a:solidFill>
                <a:latin typeface="Times New Roman" pitchFamily="18" charset="0"/>
                <a:cs typeface="Times New Roman" pitchFamily="18" charset="0"/>
              </a:rPr>
              <a:t/>
            </a:r>
            <a:br>
              <a:rPr lang="ru-RU" sz="1800" dirty="0">
                <a:solidFill>
                  <a:srgbClr val="7030A0"/>
                </a:solidFill>
                <a:latin typeface="Times New Roman" pitchFamily="18" charset="0"/>
                <a:cs typeface="Times New Roman" pitchFamily="18" charset="0"/>
              </a:rPr>
            </a:br>
            <a:r>
              <a:rPr lang="ru-RU" sz="1800" b="1" u="sng" dirty="0" smtClean="0">
                <a:solidFill>
                  <a:srgbClr val="7030A0"/>
                </a:solidFill>
                <a:latin typeface="Times New Roman" pitchFamily="18" charset="0"/>
                <a:cs typeface="Times New Roman" pitchFamily="18" charset="0"/>
              </a:rPr>
              <a:t>раздражительность</a:t>
            </a:r>
            <a:r>
              <a:rPr lang="ru-RU" sz="1800" b="1" u="sng" dirty="0">
                <a:solidFill>
                  <a:srgbClr val="7030A0"/>
                </a:solidFill>
                <a:latin typeface="Times New Roman" pitchFamily="18" charset="0"/>
                <a:cs typeface="Times New Roman" pitchFamily="18" charset="0"/>
              </a:rPr>
              <a:t>.</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solidFill>
                  <a:srgbClr val="000000"/>
                </a:solidFill>
                <a:latin typeface="Times New Roman" pitchFamily="18" charset="0"/>
                <a:cs typeface="Times New Roman" pitchFamily="18" charset="0"/>
              </a:rPr>
              <a:t>Для тревожных детей характерны и </a:t>
            </a:r>
            <a:r>
              <a:rPr lang="ru-RU" sz="1800" b="1" u="sng" dirty="0" smtClean="0">
                <a:solidFill>
                  <a:srgbClr val="7030A0"/>
                </a:solidFill>
                <a:latin typeface="Times New Roman" pitchFamily="18" charset="0"/>
                <a:cs typeface="Times New Roman" pitchFamily="18" charset="0"/>
              </a:rPr>
              <a:t>соматические проблемы: </a:t>
            </a:r>
            <a:r>
              <a:rPr lang="ru-RU" sz="1800" dirty="0" smtClean="0">
                <a:solidFill>
                  <a:srgbClr val="000000"/>
                </a:solidFill>
                <a:latin typeface="Times New Roman" pitchFamily="18" charset="0"/>
                <a:cs typeface="Times New Roman" pitchFamily="18" charset="0"/>
              </a:rPr>
              <a:t>боли в животе, головокружение, головные боли, спазмы в горле, частое сердцебиение и др.</a:t>
            </a:r>
            <a:endParaRPr lang="ru-RU" sz="1800" dirty="0">
              <a:latin typeface="Times New Roman" pitchFamily="18" charset="0"/>
              <a:cs typeface="Times New Roman" pitchFamily="18" charset="0"/>
            </a:endParaRPr>
          </a:p>
        </p:txBody>
      </p:sp>
      <p:pic>
        <p:nvPicPr>
          <p:cNvPr id="5" name="Объект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70375" y="1519161"/>
            <a:ext cx="4405313" cy="4827740"/>
          </a:xfrm>
        </p:spPr>
      </p:pic>
    </p:spTree>
    <p:extLst>
      <p:ext uri="{BB962C8B-B14F-4D97-AF65-F5344CB8AC3E}">
        <p14:creationId xmlns:p14="http://schemas.microsoft.com/office/powerpoint/2010/main" val="2728136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70C0"/>
                </a:solidFill>
                <a:latin typeface="Times New Roman" pitchFamily="18" charset="0"/>
                <a:cs typeface="Times New Roman" pitchFamily="18" charset="0"/>
              </a:rPr>
              <a:t>Как родителям предупредить детскую тревожность?</a:t>
            </a:r>
            <a:endParaRPr lang="ru-RU" b="1" dirty="0">
              <a:solidFill>
                <a:srgbClr val="0070C0"/>
              </a:solidFill>
              <a:latin typeface="Times New Roman" pitchFamily="18" charset="0"/>
              <a:cs typeface="Times New Roman" pitchFamily="18" charset="0"/>
            </a:endParaRPr>
          </a:p>
        </p:txBody>
      </p:sp>
      <p:sp>
        <p:nvSpPr>
          <p:cNvPr id="3" name="Объект 2"/>
          <p:cNvSpPr>
            <a:spLocks noGrp="1"/>
          </p:cNvSpPr>
          <p:nvPr>
            <p:ph sz="quarter" idx="1"/>
          </p:nvPr>
        </p:nvSpPr>
        <p:spPr>
          <a:xfrm>
            <a:off x="457200" y="1600200"/>
            <a:ext cx="8003232" cy="4873752"/>
          </a:xfrm>
        </p:spPr>
        <p:txBody>
          <a:bodyPr>
            <a:normAutofit/>
          </a:bodyPr>
          <a:lstStyle/>
          <a:p>
            <a:r>
              <a:rPr lang="ru-RU" sz="2000" dirty="0" smtClean="0">
                <a:latin typeface="Times New Roman" pitchFamily="18" charset="0"/>
                <a:cs typeface="Times New Roman" pitchFamily="18" charset="0"/>
              </a:rPr>
              <a:t>Хвалите ребенка даже за незначительные успехи, но похвала должна быть искренней и ребенок должен знать, за что его похвалили.</a:t>
            </a:r>
          </a:p>
          <a:p>
            <a:r>
              <a:rPr lang="ru-RU" sz="2000" dirty="0" smtClean="0">
                <a:latin typeface="Times New Roman" pitchFamily="18" charset="0"/>
                <a:cs typeface="Times New Roman" pitchFamily="18" charset="0"/>
              </a:rPr>
              <a:t>Нельзя сравнивать ребенка с другими ребятами, лучше сравнивать достижения ребенка с его же показателями неделю назад.</a:t>
            </a:r>
          </a:p>
          <a:p>
            <a:r>
              <a:rPr lang="ru-RU" sz="2000" dirty="0">
                <a:latin typeface="Times New Roman" pitchFamily="18" charset="0"/>
                <a:cs typeface="Times New Roman" pitchFamily="18" charset="0"/>
              </a:rPr>
              <a:t>Ц</a:t>
            </a:r>
            <a:r>
              <a:rPr lang="ru-RU" sz="2000" dirty="0" smtClean="0">
                <a:latin typeface="Times New Roman" pitchFamily="18" charset="0"/>
                <a:cs typeface="Times New Roman" pitchFamily="18" charset="0"/>
              </a:rPr>
              <a:t>еленаправленно создавайте </a:t>
            </a:r>
            <a:r>
              <a:rPr lang="ru-RU" sz="2000" dirty="0">
                <a:latin typeface="Times New Roman" pitchFamily="18" charset="0"/>
                <a:cs typeface="Times New Roman" pitchFamily="18" charset="0"/>
              </a:rPr>
              <a:t>«</a:t>
            </a:r>
            <a:r>
              <a:rPr lang="ru-RU" sz="2000" dirty="0" smtClean="0">
                <a:latin typeface="Times New Roman" pitchFamily="18" charset="0"/>
                <a:cs typeface="Times New Roman" pitchFamily="18" charset="0"/>
              </a:rPr>
              <a:t>ситуации </a:t>
            </a:r>
            <a:r>
              <a:rPr lang="ru-RU" sz="2000" dirty="0">
                <a:latin typeface="Times New Roman" pitchFamily="18" charset="0"/>
                <a:cs typeface="Times New Roman" pitchFamily="18" charset="0"/>
              </a:rPr>
              <a:t>успеха» – </a:t>
            </a:r>
            <a:r>
              <a:rPr lang="ru-RU" sz="2000" dirty="0" smtClean="0">
                <a:latin typeface="Times New Roman" pitchFamily="18" charset="0"/>
                <a:cs typeface="Times New Roman" pitchFamily="18" charset="0"/>
              </a:rPr>
              <a:t>предлагайте </a:t>
            </a:r>
            <a:r>
              <a:rPr lang="ru-RU" sz="2000" dirty="0">
                <a:latin typeface="Times New Roman" pitchFamily="18" charset="0"/>
                <a:cs typeface="Times New Roman" pitchFamily="18" charset="0"/>
              </a:rPr>
              <a:t>ребенку задания, которые ему по силам, акцент на успешности результата;</a:t>
            </a:r>
          </a:p>
          <a:p>
            <a:r>
              <a:rPr lang="ru-RU" sz="2000" dirty="0" smtClean="0">
                <a:latin typeface="Times New Roman" pitchFamily="18" charset="0"/>
                <a:cs typeface="Times New Roman" pitchFamily="18" charset="0"/>
              </a:rPr>
              <a:t>Избегайте заданий, выполняемых на скорость, поскольку работа </a:t>
            </a:r>
            <a:r>
              <a:rPr lang="ru-RU" sz="2000" dirty="0">
                <a:latin typeface="Times New Roman" pitchFamily="18" charset="0"/>
                <a:cs typeface="Times New Roman" pitchFamily="18" charset="0"/>
              </a:rPr>
              <a:t>в условиях дефицита времени повышает уровень тревожности </a:t>
            </a:r>
            <a:r>
              <a:rPr lang="ru-RU" sz="2000" dirty="0" smtClean="0">
                <a:latin typeface="Times New Roman" pitchFamily="18" charset="0"/>
                <a:cs typeface="Times New Roman" pitchFamily="18" charset="0"/>
              </a:rPr>
              <a:t>ребенка;</a:t>
            </a:r>
          </a:p>
          <a:p>
            <a:r>
              <a:rPr lang="ru-RU" sz="2000" dirty="0" smtClean="0">
                <a:latin typeface="Times New Roman" pitchFamily="18" charset="0"/>
                <a:cs typeface="Times New Roman" pitchFamily="18" charset="0"/>
              </a:rPr>
              <a:t>Чаще используйте телесный контакт, упражнения на релаксацию;</a:t>
            </a:r>
          </a:p>
          <a:p>
            <a:r>
              <a:rPr lang="ru-RU" sz="2000" dirty="0" smtClean="0">
                <a:latin typeface="Times New Roman" pitchFamily="18" charset="0"/>
                <a:cs typeface="Times New Roman" pitchFamily="18" charset="0"/>
              </a:rPr>
              <a:t>Демонстрируйте образцы уверенного поведения, будьте во всём примером ребенку.</a:t>
            </a: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677541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7467600" cy="1872208"/>
          </a:xfrm>
        </p:spPr>
        <p:txBody>
          <a:bodyPr>
            <a:noAutofit/>
          </a:bodyPr>
          <a:lstStyle/>
          <a:p>
            <a:pPr algn="just"/>
            <a:r>
              <a:rPr lang="ru-RU" sz="1800" dirty="0" smtClean="0">
                <a:solidFill>
                  <a:srgbClr val="0070C0"/>
                </a:solidFill>
                <a:latin typeface="Times New Roman" pitchFamily="18" charset="0"/>
                <a:cs typeface="Times New Roman" pitchFamily="18" charset="0"/>
              </a:rPr>
              <a:t>Одним из наиболее эффективных методов коррекции детской тревожности являются </a:t>
            </a:r>
            <a:r>
              <a:rPr lang="ru-RU" sz="1800" b="1" u="sng" dirty="0" smtClean="0">
                <a:solidFill>
                  <a:srgbClr val="0070C0"/>
                </a:solidFill>
                <a:latin typeface="Times New Roman" pitchFamily="18" charset="0"/>
                <a:cs typeface="Times New Roman" pitchFamily="18" charset="0"/>
              </a:rPr>
              <a:t>игры и игровые упражнения</a:t>
            </a:r>
            <a:r>
              <a:rPr lang="ru-RU" sz="1800" dirty="0" smtClean="0">
                <a:solidFill>
                  <a:srgbClr val="0070C0"/>
                </a:solidFill>
                <a:latin typeface="Times New Roman" pitchFamily="18" charset="0"/>
                <a:cs typeface="Times New Roman" pitchFamily="18" charset="0"/>
              </a:rPr>
              <a:t>. С целью коррекции тревожности в игровой терапии применяются игры и игровые упражнения на  повышение самооценки ребёнка; обучение нормам и правилам поведения в конкретных жизненных ситуациях; снятие мышечного и психоэмоционального напряжения. </a:t>
            </a:r>
            <a:endParaRPr lang="ru-RU" sz="1800" dirty="0">
              <a:solidFill>
                <a:srgbClr val="0070C0"/>
              </a:solidFill>
              <a:latin typeface="Times New Roman" pitchFamily="18" charset="0"/>
              <a:cs typeface="Times New Roman" pitchFamily="18" charset="0"/>
            </a:endParaRPr>
          </a:p>
        </p:txBody>
      </p:sp>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99592" y="2780928"/>
            <a:ext cx="6552728" cy="3816424"/>
          </a:xfrm>
        </p:spPr>
      </p:pic>
    </p:spTree>
    <p:extLst>
      <p:ext uri="{BB962C8B-B14F-4D97-AF65-F5344CB8AC3E}">
        <p14:creationId xmlns:p14="http://schemas.microsoft.com/office/powerpoint/2010/main" val="3085160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70C0"/>
                </a:solidFill>
                <a:latin typeface="Times New Roman" pitchFamily="18" charset="0"/>
                <a:cs typeface="Times New Roman" pitchFamily="18" charset="0"/>
              </a:rPr>
              <a:t>Игры, направленные на повышение самооценки ребенка</a:t>
            </a:r>
            <a:endParaRPr lang="ru-RU" b="1" dirty="0">
              <a:solidFill>
                <a:srgbClr val="0070C0"/>
              </a:solidFill>
              <a:latin typeface="Times New Roman" pitchFamily="18" charset="0"/>
              <a:cs typeface="Times New Roman" pitchFamily="18" charset="0"/>
            </a:endParaRPr>
          </a:p>
        </p:txBody>
      </p:sp>
      <p:sp>
        <p:nvSpPr>
          <p:cNvPr id="3" name="Объект 2"/>
          <p:cNvSpPr>
            <a:spLocks noGrp="1"/>
          </p:cNvSpPr>
          <p:nvPr>
            <p:ph sz="quarter" idx="1"/>
          </p:nvPr>
        </p:nvSpPr>
        <p:spPr/>
        <p:txBody>
          <a:bodyPr>
            <a:normAutofit lnSpcReduction="10000"/>
          </a:bodyPr>
          <a:lstStyle/>
          <a:p>
            <a:pPr marL="0" indent="0" algn="ctr">
              <a:buNone/>
            </a:pPr>
            <a:r>
              <a:rPr lang="ru-RU" sz="2000" b="1" u="sng" dirty="0">
                <a:solidFill>
                  <a:srgbClr val="0070C0"/>
                </a:solidFill>
              </a:rPr>
              <a:t>"Закончи предложение"</a:t>
            </a:r>
          </a:p>
          <a:p>
            <a:pPr marL="0" indent="0" algn="just">
              <a:buNone/>
            </a:pPr>
            <a:r>
              <a:rPr lang="ru-RU" sz="2000" dirty="0" smtClean="0"/>
              <a:t>Возьмите </a:t>
            </a:r>
            <a:r>
              <a:rPr lang="ru-RU" sz="2000" dirty="0"/>
              <a:t>мяч. Объясните ребенку правила игры: вы будете кидать ему мяч и начинать предложение, а он должен бросить его обратно, назвав окончание, пришедшее ему на ум. Все предложения будут касаться ребенка. Одни и те же "начала" могут прилетать к ребенку несколько раз, но придуманные им "окончания" должны различаться. А теперь кидайте ребенку мяч со словами: "Я умею...", "Я могу...", "Я хочу научиться..."</a:t>
            </a:r>
          </a:p>
          <a:p>
            <a:pPr marL="0" indent="0" algn="just">
              <a:buNone/>
            </a:pPr>
            <a:r>
              <a:rPr lang="ru-RU" sz="2000" i="1" dirty="0" smtClean="0"/>
              <a:t>Примечание</a:t>
            </a:r>
            <a:r>
              <a:rPr lang="ru-RU" sz="2000" i="1" dirty="0"/>
              <a:t>.</a:t>
            </a:r>
            <a:r>
              <a:rPr lang="ru-RU" sz="2000" dirty="0"/>
              <a:t> Каждое начало предложения повторяйте несколько раз, чтобы ребенок осознал, как много он всего умеет, над чем обычно не задумывался, а ведь когда-то он этому научился.</a:t>
            </a:r>
          </a:p>
          <a:p>
            <a:pPr marL="0" indent="0">
              <a:buNone/>
            </a:pPr>
            <a:r>
              <a:rPr lang="ru-RU" sz="2000" dirty="0"/>
              <a:t/>
            </a:r>
            <a:br>
              <a:rPr lang="ru-RU" sz="2000" dirty="0"/>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854723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54162"/>
          </a:xfrm>
        </p:spPr>
        <p:txBody>
          <a:bodyPr>
            <a:normAutofit/>
          </a:bodyPr>
          <a:lstStyle/>
          <a:p>
            <a:pPr algn="just"/>
            <a:r>
              <a:rPr lang="ru-RU" sz="1800" dirty="0" smtClean="0">
                <a:solidFill>
                  <a:srgbClr val="000000"/>
                </a:solidFill>
                <a:latin typeface="Arial"/>
              </a:rPr>
              <a:t>.</a:t>
            </a:r>
            <a:r>
              <a:rPr lang="ru-RU" sz="1800" dirty="0">
                <a:solidFill>
                  <a:srgbClr val="000000"/>
                </a:solidFill>
                <a:latin typeface="Arial"/>
              </a:rPr>
              <a:t/>
            </a:r>
            <a:br>
              <a:rPr lang="ru-RU" sz="1800" dirty="0">
                <a:solidFill>
                  <a:srgbClr val="000000"/>
                </a:solidFill>
                <a:latin typeface="Arial"/>
              </a:rPr>
            </a:br>
            <a:endParaRPr lang="ru-RU" sz="1800" dirty="0">
              <a:latin typeface="Times New Roman" pitchFamily="18" charset="0"/>
              <a:cs typeface="Times New Roman" pitchFamily="18" charset="0"/>
            </a:endParaRPr>
          </a:p>
        </p:txBody>
      </p:sp>
      <p:sp>
        <p:nvSpPr>
          <p:cNvPr id="3" name="Объект 2"/>
          <p:cNvSpPr>
            <a:spLocks noGrp="1"/>
          </p:cNvSpPr>
          <p:nvPr>
            <p:ph sz="quarter" idx="1"/>
          </p:nvPr>
        </p:nvSpPr>
        <p:spPr>
          <a:xfrm>
            <a:off x="179512" y="188640"/>
            <a:ext cx="3935288" cy="5983560"/>
          </a:xfrm>
        </p:spPr>
        <p:txBody>
          <a:bodyPr>
            <a:normAutofit fontScale="92500" lnSpcReduction="20000"/>
          </a:bodyPr>
          <a:lstStyle/>
          <a:p>
            <a:pPr marL="0" indent="0">
              <a:buNone/>
            </a:pPr>
            <a:r>
              <a:rPr lang="ru-RU" sz="1900" b="1" u="sng" dirty="0" smtClean="0">
                <a:solidFill>
                  <a:srgbClr val="0070C0"/>
                </a:solidFill>
              </a:rPr>
              <a:t>Ролевая </a:t>
            </a:r>
            <a:r>
              <a:rPr lang="ru-RU" sz="1900" b="1" u="sng" dirty="0">
                <a:solidFill>
                  <a:srgbClr val="0070C0"/>
                </a:solidFill>
              </a:rPr>
              <a:t>игра </a:t>
            </a:r>
            <a:r>
              <a:rPr lang="ru-RU" sz="1900" b="1" u="sng" dirty="0" smtClean="0">
                <a:solidFill>
                  <a:srgbClr val="0070C0"/>
                </a:solidFill>
              </a:rPr>
              <a:t>«Я могу». </a:t>
            </a:r>
          </a:p>
          <a:p>
            <a:pPr marL="0" indent="0" algn="just">
              <a:buNone/>
            </a:pPr>
            <a:r>
              <a:rPr lang="ru-RU" sz="1900" dirty="0" smtClean="0">
                <a:latin typeface="Times New Roman" pitchFamily="18" charset="0"/>
                <a:cs typeface="Times New Roman" pitchFamily="18" charset="0"/>
              </a:rPr>
              <a:t>Ребёнок </a:t>
            </a:r>
            <a:r>
              <a:rPr lang="ru-RU" sz="1900" dirty="0">
                <a:latin typeface="Times New Roman" pitchFamily="18" charset="0"/>
                <a:cs typeface="Times New Roman" pitchFamily="18" charset="0"/>
              </a:rPr>
              <a:t>пробует себя в разных образах, что развивает уверенность и инициативу. Например: ребёнок играет в «учителя», «врача», «капитана корабля». Родитель — ученик, пациент, помощник. Обязательное правило: в роли ребёнок должен принимать решения и говорить уверенно.</a:t>
            </a:r>
          </a:p>
          <a:p>
            <a:endParaRPr lang="ru-RU" dirty="0"/>
          </a:p>
        </p:txBody>
      </p:sp>
      <p:sp>
        <p:nvSpPr>
          <p:cNvPr id="4" name="Объект 3"/>
          <p:cNvSpPr>
            <a:spLocks noGrp="1"/>
          </p:cNvSpPr>
          <p:nvPr>
            <p:ph sz="quarter" idx="2"/>
          </p:nvPr>
        </p:nvSpPr>
        <p:spPr>
          <a:xfrm>
            <a:off x="4270248" y="116632"/>
            <a:ext cx="4478216" cy="6055568"/>
          </a:xfrm>
        </p:spPr>
        <p:txBody>
          <a:bodyPr>
            <a:normAutofit fontScale="92500" lnSpcReduction="20000"/>
          </a:bodyPr>
          <a:lstStyle/>
          <a:p>
            <a:pPr marL="0" indent="0" algn="ctr">
              <a:buNone/>
            </a:pPr>
            <a:r>
              <a:rPr lang="ru-RU" sz="1900" b="1" u="sng" dirty="0" smtClean="0">
                <a:solidFill>
                  <a:srgbClr val="0070C0"/>
                </a:solidFill>
                <a:latin typeface="Times New Roman" pitchFamily="18" charset="0"/>
                <a:cs typeface="Times New Roman" pitchFamily="18" charset="0"/>
              </a:rPr>
              <a:t>Звезда квартиры</a:t>
            </a:r>
          </a:p>
          <a:p>
            <a:pPr marL="0" indent="0" algn="just">
              <a:buNone/>
            </a:pPr>
            <a:r>
              <a:rPr lang="ru-RU" sz="1700" dirty="0" smtClean="0">
                <a:solidFill>
                  <a:srgbClr val="000000"/>
                </a:solidFill>
                <a:latin typeface="Times New Roman" pitchFamily="18" charset="0"/>
                <a:cs typeface="Times New Roman" pitchFamily="18" charset="0"/>
              </a:rPr>
              <a:t>Создайте </a:t>
            </a:r>
            <a:r>
              <a:rPr lang="ru-RU" sz="1700" dirty="0">
                <a:solidFill>
                  <a:srgbClr val="000000"/>
                </a:solidFill>
                <a:latin typeface="Times New Roman" pitchFamily="18" charset="0"/>
                <a:cs typeface="Times New Roman" pitchFamily="18" charset="0"/>
              </a:rPr>
              <a:t>в вашей квартире небольшой стенд, посвященный ребенку. Оговорите время его использования, допустим неделя или две. На этот период ваш ребенок станет "звездой вашей квартиры", так как все остальные домочадцы будут следить за его успехами, отмечать его достоинства. В центре стенда поместите фотографию ребенка. Рядом приклейте лепестки, на которых будете делать </a:t>
            </a:r>
            <a:r>
              <a:rPr lang="ru-RU" sz="1700" dirty="0" smtClean="0">
                <a:solidFill>
                  <a:srgbClr val="000000"/>
                </a:solidFill>
                <a:latin typeface="Times New Roman" pitchFamily="18" charset="0"/>
                <a:cs typeface="Times New Roman" pitchFamily="18" charset="0"/>
              </a:rPr>
              <a:t>записи. </a:t>
            </a:r>
            <a:r>
              <a:rPr lang="ru-RU" sz="1700" dirty="0">
                <a:solidFill>
                  <a:srgbClr val="000000"/>
                </a:solidFill>
                <a:latin typeface="Times New Roman" pitchFamily="18" charset="0"/>
                <a:cs typeface="Times New Roman" pitchFamily="18" charset="0"/>
              </a:rPr>
              <a:t>В течение указанного времени на этом стенде должны появляться надписи, сделанные членами семьи и касающиеся как постоянных характеристик ребенка, которые они ценят, так и тех его достижений и добрых дел, которые они заметили за текущий день. При желании ребенок и сам может добавить какую-либо заметку о себе.</a:t>
            </a:r>
          </a:p>
          <a:p>
            <a:pPr marL="0" indent="0" algn="just">
              <a:buNone/>
            </a:pPr>
            <a:r>
              <a:rPr lang="ru-RU" sz="1700" i="1" dirty="0">
                <a:solidFill>
                  <a:srgbClr val="000000"/>
                </a:solidFill>
                <a:latin typeface="Times New Roman" pitchFamily="18" charset="0"/>
                <a:cs typeface="Times New Roman" pitchFamily="18" charset="0"/>
              </a:rPr>
              <a:t>Примечание.</a:t>
            </a:r>
            <a:r>
              <a:rPr lang="ru-RU" sz="1700" dirty="0">
                <a:solidFill>
                  <a:srgbClr val="000000"/>
                </a:solidFill>
                <a:latin typeface="Times New Roman" pitchFamily="18" charset="0"/>
                <a:cs typeface="Times New Roman" pitchFamily="18" charset="0"/>
              </a:rPr>
              <a:t> Если детей в вашей семье несколько, то, конечно, нужно создать такой же "звездный" стенд и для других, но использовать их нужно по очереди - "звезда вашей квартиры" должна чувствовать свою исключительность и уникальность в течение отведенного ей времени, получить сполна объем внимания близких, хотя бы в игре не разделяя его с братьями и сестрами. По истечении срока действия стенда его отдают на память самому ребенку, а тот, если хочет, может разместить его у себя в комнате.</a:t>
            </a:r>
          </a:p>
          <a:p>
            <a:endParaRPr lang="ru-RU" sz="1600" dirty="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7" y="2564904"/>
            <a:ext cx="3150991" cy="4261284"/>
          </a:xfrm>
          <a:prstGeom prst="rect">
            <a:avLst/>
          </a:prstGeom>
        </p:spPr>
      </p:pic>
    </p:spTree>
    <p:extLst>
      <p:ext uri="{BB962C8B-B14F-4D97-AF65-F5344CB8AC3E}">
        <p14:creationId xmlns:p14="http://schemas.microsoft.com/office/powerpoint/2010/main" val="860382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pPr algn="ctr"/>
            <a:r>
              <a:rPr lang="ru-RU" b="1" dirty="0" smtClean="0">
                <a:solidFill>
                  <a:srgbClr val="0070C0"/>
                </a:solidFill>
                <a:latin typeface="Times New Roman" pitchFamily="18" charset="0"/>
                <a:cs typeface="Times New Roman" pitchFamily="18" charset="0"/>
              </a:rPr>
              <a:t>Игры на снятие мышечного и психоэмоционального напряжения</a:t>
            </a:r>
            <a:endParaRPr lang="ru-RU" b="1" dirty="0">
              <a:solidFill>
                <a:srgbClr val="0070C0"/>
              </a:solidFill>
              <a:latin typeface="Times New Roman" pitchFamily="18" charset="0"/>
              <a:cs typeface="Times New Roman" pitchFamily="18" charset="0"/>
            </a:endParaRPr>
          </a:p>
        </p:txBody>
      </p:sp>
      <p:sp>
        <p:nvSpPr>
          <p:cNvPr id="3" name="Объект 2"/>
          <p:cNvSpPr>
            <a:spLocks noGrp="1"/>
          </p:cNvSpPr>
          <p:nvPr>
            <p:ph sz="quarter" idx="1"/>
          </p:nvPr>
        </p:nvSpPr>
        <p:spPr>
          <a:xfrm>
            <a:off x="179512" y="836712"/>
            <a:ext cx="3168352" cy="6021288"/>
          </a:xfrm>
        </p:spPr>
        <p:txBody>
          <a:bodyPr>
            <a:noAutofit/>
          </a:bodyPr>
          <a:lstStyle/>
          <a:p>
            <a:pPr marL="0" indent="0" algn="ctr">
              <a:buNone/>
            </a:pPr>
            <a:r>
              <a:rPr lang="ru-RU" sz="1800" b="1" dirty="0">
                <a:solidFill>
                  <a:srgbClr val="0070C0"/>
                </a:solidFill>
                <a:latin typeface="Times New Roman" pitchFamily="18" charset="0"/>
                <a:cs typeface="Times New Roman" pitchFamily="18" charset="0"/>
              </a:rPr>
              <a:t>«Прятки с орешком»</a:t>
            </a:r>
          </a:p>
          <a:p>
            <a:pPr marL="0" indent="0" algn="just">
              <a:buNone/>
            </a:pPr>
            <a:r>
              <a:rPr lang="ru-RU" sz="1800" dirty="0">
                <a:latin typeface="Times New Roman" pitchFamily="18" charset="0"/>
                <a:cs typeface="Times New Roman" pitchFamily="18" charset="0"/>
              </a:rPr>
              <a:t>В высокую посудину насыпать горох, кукурузную крупу или пшено и незаметно спрятать в неё небольшой орешек (можно киндер-игрушки, пуговички и пр.). Попросить ребенка найти спрятанные предметы. Если ребенок постарше – пусть сначала угадает предмет на ощупь, а потом достанет его.</a:t>
            </a:r>
          </a:p>
          <a:p>
            <a:pPr marL="0" indent="0" algn="ctr">
              <a:buNone/>
            </a:pPr>
            <a:r>
              <a:rPr lang="ru-RU" sz="1800" b="1" dirty="0">
                <a:solidFill>
                  <a:srgbClr val="0070C0"/>
                </a:solidFill>
                <a:latin typeface="Times New Roman" pitchFamily="18" charset="0"/>
                <a:cs typeface="Times New Roman" pitchFamily="18" charset="0"/>
              </a:rPr>
              <a:t>«Рисуют все!»</a:t>
            </a:r>
            <a:endParaRPr lang="ru-RU" sz="1800" dirty="0">
              <a:solidFill>
                <a:srgbClr val="0070C0"/>
              </a:solidFill>
              <a:latin typeface="Times New Roman" pitchFamily="18" charset="0"/>
              <a:cs typeface="Times New Roman" pitchFamily="18" charset="0"/>
            </a:endParaRPr>
          </a:p>
          <a:p>
            <a:pPr marL="0" indent="0" algn="just">
              <a:buNone/>
            </a:pPr>
            <a:r>
              <a:rPr lang="ru-RU" sz="1800" dirty="0">
                <a:latin typeface="Times New Roman" pitchFamily="18" charset="0"/>
                <a:cs typeface="Times New Roman" pitchFamily="18" charset="0"/>
              </a:rPr>
              <a:t>Насыпьте на темную поверхность манку и предложите ребенку порисовать пальчиками.</a:t>
            </a:r>
          </a:p>
          <a:p>
            <a:pPr marL="0" indent="0" algn="ctr">
              <a:buNone/>
            </a:pPr>
            <a:r>
              <a:rPr lang="ru-RU" sz="1800" b="1" dirty="0" smtClean="0">
                <a:solidFill>
                  <a:srgbClr val="0070C0"/>
                </a:solidFill>
                <a:latin typeface="Times New Roman" pitchFamily="18" charset="0"/>
                <a:cs typeface="Times New Roman" pitchFamily="18" charset="0"/>
              </a:rPr>
              <a:t>Игры с водой</a:t>
            </a:r>
          </a:p>
          <a:p>
            <a:pPr marL="0" indent="0" algn="just">
              <a:buNone/>
            </a:pPr>
            <a:r>
              <a:rPr lang="ru-RU" sz="1800" dirty="0" smtClean="0">
                <a:latin typeface="Times New Roman" pitchFamily="18" charset="0"/>
                <a:cs typeface="Times New Roman" pitchFamily="18" charset="0"/>
              </a:rPr>
              <a:t>Помыть игрушки, просто поплескаться в ванной.</a:t>
            </a:r>
            <a:endParaRPr lang="ru-RU" sz="1800" dirty="0">
              <a:latin typeface="Times New Roman" pitchFamily="18" charset="0"/>
              <a:cs typeface="Times New Roman" pitchFamily="18" charset="0"/>
            </a:endParaRPr>
          </a:p>
        </p:txBody>
      </p:sp>
      <p:sp>
        <p:nvSpPr>
          <p:cNvPr id="4" name="Объект 3"/>
          <p:cNvSpPr>
            <a:spLocks noGrp="1"/>
          </p:cNvSpPr>
          <p:nvPr>
            <p:ph sz="quarter" idx="2"/>
          </p:nvPr>
        </p:nvSpPr>
        <p:spPr>
          <a:xfrm>
            <a:off x="3347864" y="1052736"/>
            <a:ext cx="5328592" cy="5616624"/>
          </a:xfrm>
        </p:spPr>
        <p:txBody>
          <a:bodyPr>
            <a:normAutofit/>
          </a:bodyPr>
          <a:lstStyle/>
          <a:p>
            <a:pPr marL="0" indent="0" algn="ctr">
              <a:buNone/>
            </a:pPr>
            <a:r>
              <a:rPr lang="ru-RU" sz="1900" b="1" dirty="0">
                <a:solidFill>
                  <a:srgbClr val="0070C0"/>
                </a:solidFill>
                <a:latin typeface="Times New Roman" pitchFamily="18" charset="0"/>
                <a:cs typeface="Times New Roman" pitchFamily="18" charset="0"/>
              </a:rPr>
              <a:t>Игра «Привидения</a:t>
            </a:r>
            <a:r>
              <a:rPr lang="ru-RU" sz="1900" b="1" dirty="0" smtClean="0">
                <a:solidFill>
                  <a:srgbClr val="0070C0"/>
                </a:solidFill>
                <a:latin typeface="Times New Roman" pitchFamily="18" charset="0"/>
                <a:cs typeface="Times New Roman" pitchFamily="18" charset="0"/>
              </a:rPr>
              <a:t>»</a:t>
            </a:r>
            <a:endParaRPr lang="ru-RU" sz="1900" dirty="0">
              <a:solidFill>
                <a:srgbClr val="0070C0"/>
              </a:solidFill>
              <a:latin typeface="Times New Roman" pitchFamily="18" charset="0"/>
              <a:cs typeface="Times New Roman" pitchFamily="18" charset="0"/>
            </a:endParaRPr>
          </a:p>
          <a:p>
            <a:pPr marL="0" indent="0" algn="just">
              <a:buNone/>
            </a:pPr>
            <a:r>
              <a:rPr lang="ru-RU" sz="1800" dirty="0">
                <a:latin typeface="Times New Roman" pitchFamily="18" charset="0"/>
                <a:cs typeface="Times New Roman" pitchFamily="18" charset="0"/>
              </a:rPr>
              <a:t>Необходимо принять позу привидения- руки расставить в стороны. Если взрослый говорит «маленькое привидение» - ребенок должен тихонько, тоненько сказать «у-у-у-у»; если «большое привидение»- очень громко сказать «У-У-У-У». Громкий крик очень хорошо снимает зажимы, эмоциональное напряжение, поднимает уверенность в себе.</a:t>
            </a:r>
          </a:p>
          <a:p>
            <a:pPr marL="0" indent="0">
              <a:buNone/>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717032"/>
            <a:ext cx="2736304" cy="2952328"/>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150" y="3717033"/>
            <a:ext cx="2500337" cy="2952328"/>
          </a:xfrm>
          <a:prstGeom prst="rect">
            <a:avLst/>
          </a:prstGeom>
        </p:spPr>
      </p:pic>
    </p:spTree>
    <p:extLst>
      <p:ext uri="{BB962C8B-B14F-4D97-AF65-F5344CB8AC3E}">
        <p14:creationId xmlns:p14="http://schemas.microsoft.com/office/powerpoint/2010/main" val="15708022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97</TotalTime>
  <Words>600</Words>
  <Application>Microsoft Office PowerPoint</Application>
  <PresentationFormat>Экран (4:3)</PresentationFormat>
  <Paragraphs>34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Эркер</vt:lpstr>
      <vt:lpstr>Игры и упражнения по преодолению тревожности у детей с ОВЗ (рекомендации для родителей)</vt:lpstr>
      <vt:lpstr>Тревожность. Что это?</vt:lpstr>
      <vt:lpstr>Портрет тревожного ребенка</vt:lpstr>
      <vt:lpstr>Как родителям предупредить детскую тревожность?</vt:lpstr>
      <vt:lpstr>Одним из наиболее эффективных методов коррекции детской тревожности являются игры и игровые упражнения. С целью коррекции тревожности в игровой терапии применяются игры и игровые упражнения на  повышение самооценки ребёнка; обучение нормам и правилам поведения в конкретных жизненных ситуациях; снятие мышечного и психоэмоционального напряжения. </vt:lpstr>
      <vt:lpstr>Игры, направленные на повышение самооценки ребенка</vt:lpstr>
      <vt:lpstr>. </vt:lpstr>
      <vt:lpstr>Игры на снятие мышечного и психоэмоционального напряжения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Игры и упражнения по преодолению тревожности у детей с ОВЗ (рекомендации для родителей)</dc:title>
  <dc:creator>Максим</dc:creator>
  <cp:lastModifiedBy>Максим</cp:lastModifiedBy>
  <cp:revision>10</cp:revision>
  <dcterms:created xsi:type="dcterms:W3CDTF">2025-12-04T11:55:37Z</dcterms:created>
  <dcterms:modified xsi:type="dcterms:W3CDTF">2025-12-04T13:45:37Z</dcterms:modified>
</cp:coreProperties>
</file>